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7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094D1-3FD8-452C-87BC-DDB53896368D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525F-C381-496B-8381-1CE7F52AC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094D1-3FD8-452C-87BC-DDB53896368D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525F-C381-496B-8381-1CE7F52AC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094D1-3FD8-452C-87BC-DDB53896368D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525F-C381-496B-8381-1CE7F52AC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094D1-3FD8-452C-87BC-DDB53896368D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525F-C381-496B-8381-1CE7F52AC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094D1-3FD8-452C-87BC-DDB53896368D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525F-C381-496B-8381-1CE7F52AC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094D1-3FD8-452C-87BC-DDB53896368D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525F-C381-496B-8381-1CE7F52AC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094D1-3FD8-452C-87BC-DDB53896368D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525F-C381-496B-8381-1CE7F52AC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094D1-3FD8-452C-87BC-DDB53896368D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525F-C381-496B-8381-1CE7F52AC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094D1-3FD8-452C-87BC-DDB53896368D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525F-C381-496B-8381-1CE7F52AC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094D1-3FD8-452C-87BC-DDB53896368D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525F-C381-496B-8381-1CE7F52AC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094D1-3FD8-452C-87BC-DDB53896368D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8525F-C381-496B-8381-1CE7F52AC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094D1-3FD8-452C-87BC-DDB53896368D}" type="datetimeFigureOut">
              <a:rPr lang="en-US" smtClean="0"/>
              <a:pPr/>
              <a:t>3/7/2011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8525F-C381-496B-8381-1CE7F52AC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www.creativevents.co.uk/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deczev.com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ldon_Logo_new-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5429264"/>
            <a:ext cx="3622670" cy="1171651"/>
          </a:xfrm>
          <a:prstGeom prst="rect">
            <a:avLst/>
          </a:prstGeom>
        </p:spPr>
      </p:pic>
      <p:pic>
        <p:nvPicPr>
          <p:cNvPr id="5" name="Picture 2" descr="\\Hildon06\hildon-shared-drive\Debbie Jones\Pictures\Decorated bottles.jpg"/>
          <p:cNvPicPr>
            <a:picLocks noChangeAspect="1" noChangeArrowheads="1"/>
          </p:cNvPicPr>
          <p:nvPr/>
        </p:nvPicPr>
        <p:blipFill>
          <a:blip r:embed="rId3" cstate="print"/>
          <a:srcRect t="15636"/>
          <a:stretch>
            <a:fillRect/>
          </a:stretch>
        </p:blipFill>
        <p:spPr bwMode="auto">
          <a:xfrm>
            <a:off x="-2514600" y="-533400"/>
            <a:ext cx="4157472" cy="49612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8229600" cy="1143000"/>
          </a:xfrm>
        </p:spPr>
        <p:txBody>
          <a:bodyPr/>
          <a:lstStyle/>
          <a:p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Hildon</a:t>
            </a:r>
            <a:r>
              <a:rPr kumimoji="0" lang="en-GB" sz="3200" b="0" i="0" u="none" strike="noStrike" kern="0" cap="none" spc="0" normalizeH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Packaging</a:t>
            </a:r>
            <a:endParaRPr lang="en-GB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1666860"/>
            <a:ext cx="8153400" cy="519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GB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We have been supplying Glass &amp; PET “Natural Mineral Water” in both “Delightfully Still” and “Gently Sparkling” for  20 years.</a:t>
            </a: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en-GB" kern="0" dirty="0">
              <a:solidFill>
                <a:srgbClr val="333399">
                  <a:lumMod val="75000"/>
                </a:srgbClr>
              </a:solidFill>
              <a:latin typeface="Century Gothic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GB" kern="0" dirty="0" err="1">
                <a:solidFill>
                  <a:srgbClr val="333399">
                    <a:lumMod val="75000"/>
                  </a:srgbClr>
                </a:solidFill>
                <a:latin typeface="Century Gothic"/>
              </a:rPr>
              <a:t>Hildon</a:t>
            </a:r>
            <a:r>
              <a:rPr lang="en-GB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 is now a major Brand in the UK Market and a market leader in the On </a:t>
            </a:r>
            <a:r>
              <a:rPr lang="en-GB" kern="0" dirty="0" smtClean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Trade.</a:t>
            </a:r>
            <a:endParaRPr lang="en-GB" kern="0" dirty="0">
              <a:solidFill>
                <a:srgbClr val="333399">
                  <a:lumMod val="75000"/>
                </a:srgbClr>
              </a:solidFill>
              <a:latin typeface="Century Gothic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en-GB" kern="0" dirty="0">
              <a:solidFill>
                <a:srgbClr val="333399">
                  <a:lumMod val="75000"/>
                </a:srgbClr>
              </a:solidFill>
              <a:latin typeface="Century Gothic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GB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We specialise in serving the HORECA trade and Hotels in </a:t>
            </a:r>
            <a:r>
              <a:rPr lang="en-GB" kern="0" dirty="0" smtClean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particular.</a:t>
            </a:r>
            <a:endParaRPr lang="en-GB" kern="0" dirty="0">
              <a:solidFill>
                <a:srgbClr val="333399">
                  <a:lumMod val="75000"/>
                </a:srgbClr>
              </a:solidFill>
              <a:latin typeface="Century Gothic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en-GB" kern="0" dirty="0">
              <a:solidFill>
                <a:srgbClr val="333399">
                  <a:lumMod val="75000"/>
                </a:srgbClr>
              </a:solidFill>
              <a:latin typeface="Century Gothic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GB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We are the first and only water company using electric vehicles for </a:t>
            </a:r>
            <a:r>
              <a:rPr lang="en-GB" kern="0" dirty="0" smtClean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deliveries.</a:t>
            </a:r>
            <a:endParaRPr lang="en-GB" kern="0" dirty="0">
              <a:solidFill>
                <a:srgbClr val="333399">
                  <a:lumMod val="75000"/>
                </a:srgbClr>
              </a:solidFill>
              <a:latin typeface="Century Gothic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en-GB" kern="0" dirty="0">
              <a:solidFill>
                <a:srgbClr val="333399">
                  <a:lumMod val="75000"/>
                </a:srgbClr>
              </a:solidFill>
              <a:latin typeface="Century Gothic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GB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We  employ a dedicated Environmental Manager to drive all our environmental </a:t>
            </a:r>
            <a:r>
              <a:rPr lang="en-GB" kern="0" dirty="0" smtClean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initiatives.</a:t>
            </a:r>
            <a:endParaRPr lang="en-GB" kern="0" dirty="0">
              <a:solidFill>
                <a:srgbClr val="333399">
                  <a:lumMod val="75000"/>
                </a:srgbClr>
              </a:solidFill>
              <a:latin typeface="Century Gothic"/>
            </a:endParaRPr>
          </a:p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endParaRPr lang="en-GB" kern="0" dirty="0">
              <a:solidFill>
                <a:srgbClr val="333399">
                  <a:lumMod val="75000"/>
                </a:srgbClr>
              </a:solidFill>
              <a:latin typeface="Century Gothic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8229600" cy="1143000"/>
          </a:xfrm>
        </p:spPr>
        <p:txBody>
          <a:bodyPr/>
          <a:lstStyle/>
          <a:p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Some</a:t>
            </a:r>
            <a:r>
              <a:rPr kumimoji="0" lang="en-GB" sz="3200" b="0" i="0" u="none" strike="noStrike" kern="0" cap="none" spc="0" normalizeH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of Our US Partners</a:t>
            </a:r>
            <a:endParaRPr lang="en-GB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E:\logos for dad\10437683-dean-deluca-logo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1752601"/>
            <a:ext cx="2438400" cy="1955114"/>
          </a:xfrm>
          <a:prstGeom prst="rect">
            <a:avLst/>
          </a:prstGeom>
          <a:noFill/>
        </p:spPr>
      </p:pic>
      <p:pic>
        <p:nvPicPr>
          <p:cNvPr id="1027" name="Picture 3" descr="E:\logos for dad\image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276600"/>
            <a:ext cx="2209800" cy="846869"/>
          </a:xfrm>
          <a:prstGeom prst="rect">
            <a:avLst/>
          </a:prstGeom>
          <a:noFill/>
        </p:spPr>
      </p:pic>
      <p:pic>
        <p:nvPicPr>
          <p:cNvPr id="1028" name="Picture 4" descr="E:\logos for dad\logo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648200"/>
            <a:ext cx="3124200" cy="708581"/>
          </a:xfrm>
          <a:prstGeom prst="rect">
            <a:avLst/>
          </a:prstGeom>
          <a:noFill/>
        </p:spPr>
      </p:pic>
      <p:pic>
        <p:nvPicPr>
          <p:cNvPr id="1029" name="Picture 5" descr="E:\logos for dad\louis-vuitton-logo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1" y="2895601"/>
            <a:ext cx="1447800" cy="1447800"/>
          </a:xfrm>
          <a:prstGeom prst="rect">
            <a:avLst/>
          </a:prstGeom>
          <a:noFill/>
        </p:spPr>
      </p:pic>
      <p:pic>
        <p:nvPicPr>
          <p:cNvPr id="1031" name="Picture 7" descr="E:\logos for dad\ritz_carlton_logo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1752600"/>
            <a:ext cx="1716087" cy="1308516"/>
          </a:xfrm>
          <a:prstGeom prst="rect">
            <a:avLst/>
          </a:prstGeom>
          <a:noFill/>
        </p:spPr>
      </p:pic>
      <p:pic>
        <p:nvPicPr>
          <p:cNvPr id="1032" name="Picture 8" descr="E:\logos for dad\transparent_sysco_logo-212113044_std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1752600"/>
            <a:ext cx="2887662" cy="867153"/>
          </a:xfrm>
          <a:prstGeom prst="rect">
            <a:avLst/>
          </a:prstGeom>
          <a:noFill/>
        </p:spPr>
      </p:pic>
      <p:pic>
        <p:nvPicPr>
          <p:cNvPr id="1033" name="Picture 9" descr="E:\logos for dad\millennium_un_plaza_hotel_new_york_logo_naus0263_1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6200" y="4267200"/>
            <a:ext cx="2209800" cy="1489160"/>
          </a:xfrm>
          <a:prstGeom prst="rect">
            <a:avLst/>
          </a:prstGeom>
          <a:noFill/>
        </p:spPr>
      </p:pic>
      <p:pic>
        <p:nvPicPr>
          <p:cNvPr id="1034" name="Picture 10" descr="E:\four-seasons-logo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4572000"/>
            <a:ext cx="2305050" cy="11525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09800"/>
            <a:ext cx="9144000" cy="3352800"/>
          </a:xfrm>
        </p:spPr>
        <p:txBody>
          <a:bodyPr/>
          <a:lstStyle/>
          <a:p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FINE BEVERAGE LLC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/>
            </a:r>
            <a:b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r>
              <a:rPr lang="en-GB" sz="2400" kern="0" dirty="0" smtClean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1869 North University Drive</a:t>
            </a:r>
            <a:br>
              <a:rPr lang="en-GB" sz="2400" kern="0" dirty="0" smtClean="0">
                <a:solidFill>
                  <a:srgbClr val="333399">
                    <a:lumMod val="75000"/>
                  </a:srgbClr>
                </a:solidFill>
                <a:latin typeface="Century Gothic"/>
              </a:rPr>
            </a:br>
            <a:r>
              <a:rPr lang="en-GB" sz="2400" kern="0" dirty="0" smtClean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Coral Springs, FL 33071</a:t>
            </a:r>
            <a:br>
              <a:rPr lang="en-GB" sz="2400" kern="0" dirty="0" smtClean="0">
                <a:solidFill>
                  <a:srgbClr val="333399">
                    <a:lumMod val="75000"/>
                  </a:srgbClr>
                </a:solidFill>
                <a:latin typeface="Century Gothic"/>
              </a:rPr>
            </a:br>
            <a:r>
              <a:rPr lang="en-GB" sz="2400" kern="0" dirty="0" smtClean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T. 561.756.6825</a:t>
            </a:r>
            <a:br>
              <a:rPr lang="en-GB" sz="2400" kern="0" dirty="0" smtClean="0">
                <a:solidFill>
                  <a:srgbClr val="333399">
                    <a:lumMod val="75000"/>
                  </a:srgbClr>
                </a:solidFill>
                <a:latin typeface="Century Gothic"/>
              </a:rPr>
            </a:br>
            <a:r>
              <a:rPr lang="en-GB" sz="2400" kern="0" dirty="0" smtClean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David Hanna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/>
            </a:r>
            <a:b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</a:br>
            <a:endParaRPr lang="en-GB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6002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US Presentation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3934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Hildon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Ltd was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established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1989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a local employer of 60.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Produces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30 million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bottles per year .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Exports to over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20 markets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including :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North America, Europe, the Middle East, Asia &amp; the Far East.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Excellent brand equity: 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High profile customers – exclusive restaurants and hotels.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Strong reputation for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/>
              </a:rPr>
              <a:t>quality, service and reliability.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Well established brand - high consumer awareness.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Hildon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the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leading brand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the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HoReCa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market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	(hotels restaurants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catering</a:t>
            </a:r>
            <a:r>
              <a:rPr lang="en-GB" sz="2000" kern="0" dirty="0" smtClean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)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8229600" cy="1143000"/>
          </a:xfrm>
        </p:spPr>
        <p:txBody>
          <a:bodyPr/>
          <a:lstStyle/>
          <a:p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Background to 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Hildon</a:t>
            </a:r>
            <a:endParaRPr lang="en-GB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131" y="1428736"/>
            <a:ext cx="8732069" cy="474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International controls and regulations govern the source, bottling procedures and constant mineral constitution.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Natural Mineral Water must be bottled at source and cannot </a:t>
            </a:r>
            <a:b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</a:b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be treated.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Only waters that have undergone a two-year test period and conform to  stringent legislation can be classed as “Natural Mineral Water”.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Hildon’s</a:t>
            </a: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 source is deep within the chalk hills of Hampshire and it takes</a:t>
            </a:r>
            <a:r>
              <a:rPr kumimoji="0" lang="en-GB" b="0" i="0" u="none" strike="noStrike" kern="0" cap="none" spc="0" normalizeH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20 - 50 years to reach whilst filtering through the chalk strata. This filtration process gives a unique</a:t>
            </a:r>
            <a:r>
              <a:rPr kumimoji="0" lang="en-GB" b="0" i="0" u="none" strike="noStrike" kern="0" cap="none" spc="0" normalizeH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taste, purity and mineral content.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The </a:t>
            </a:r>
            <a:r>
              <a:rPr kumimoji="0" lang="en-GB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Hildon</a:t>
            </a:r>
            <a:r>
              <a:rPr kumimoji="0" lang="en-GB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 source is 70 metres below ground.</a:t>
            </a:r>
          </a:p>
          <a:p>
            <a:pPr marL="742950" marR="0" lvl="1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8229600" cy="1143000"/>
          </a:xfrm>
        </p:spPr>
        <p:txBody>
          <a:bodyPr/>
          <a:lstStyle/>
          <a:p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Natural Mineral</a:t>
            </a:r>
            <a:r>
              <a:rPr kumimoji="0" lang="en-GB" sz="3200" b="0" i="0" u="none" strike="noStrike" kern="0" cap="none" spc="0" normalizeH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Water</a:t>
            </a:r>
            <a:endParaRPr lang="en-GB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1066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sz="2000" b="1" kern="0" dirty="0">
                <a:solidFill>
                  <a:srgbClr val="FFFFFF">
                    <a:lumMod val="50000"/>
                  </a:srgbClr>
                </a:solidFill>
                <a:latin typeface="Century Gothic"/>
              </a:rPr>
              <a:t>Bottle</a:t>
            </a:r>
            <a:r>
              <a:rPr lang="en-GB" sz="2000" kern="0" dirty="0">
                <a:solidFill>
                  <a:srgbClr val="FFFFFF">
                    <a:lumMod val="50000"/>
                  </a:srgbClr>
                </a:solidFill>
                <a:latin typeface="Century Gothic"/>
              </a:rPr>
              <a:t> </a:t>
            </a:r>
            <a:r>
              <a:rPr lang="en-GB" sz="2000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  </a:t>
            </a:r>
            <a:r>
              <a:rPr lang="en-GB" sz="2000" kern="0" dirty="0" err="1">
                <a:solidFill>
                  <a:srgbClr val="333399">
                    <a:lumMod val="75000"/>
                  </a:srgbClr>
                </a:solidFill>
                <a:latin typeface="Century Gothic"/>
              </a:rPr>
              <a:t>vs</a:t>
            </a:r>
            <a:r>
              <a:rPr lang="en-GB" sz="2000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   </a:t>
            </a:r>
            <a:r>
              <a:rPr lang="en-GB" sz="2000" b="1" kern="0" dirty="0">
                <a:solidFill>
                  <a:srgbClr val="FFFFFF">
                    <a:lumMod val="50000"/>
                  </a:srgbClr>
                </a:solidFill>
                <a:latin typeface="Century Gothic"/>
              </a:rPr>
              <a:t>Spring</a:t>
            </a:r>
            <a:r>
              <a:rPr lang="en-GB" sz="2000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   </a:t>
            </a:r>
            <a:r>
              <a:rPr lang="en-GB" sz="2000" kern="0" dirty="0" err="1">
                <a:solidFill>
                  <a:srgbClr val="333399">
                    <a:lumMod val="75000"/>
                  </a:srgbClr>
                </a:solidFill>
                <a:latin typeface="Century Gothic"/>
              </a:rPr>
              <a:t>vs</a:t>
            </a:r>
            <a:r>
              <a:rPr lang="en-GB" sz="2000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   </a:t>
            </a:r>
            <a:r>
              <a:rPr lang="en-GB" sz="2000" b="1" kern="0" dirty="0">
                <a:solidFill>
                  <a:srgbClr val="FFFFFF">
                    <a:lumMod val="50000"/>
                  </a:srgbClr>
                </a:solidFill>
                <a:latin typeface="Century Gothic"/>
              </a:rPr>
              <a:t>Natural Mineral Water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Glass-range-noNeck or 100%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428736"/>
            <a:ext cx="7322515" cy="4881677"/>
          </a:xfrm>
        </p:spPr>
      </p:pic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8229600" cy="1143000"/>
          </a:xfrm>
        </p:spPr>
        <p:txBody>
          <a:bodyPr/>
          <a:lstStyle/>
          <a:p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Glass Range</a:t>
            </a:r>
            <a:endParaRPr lang="en-GB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514460"/>
            <a:ext cx="8229600" cy="519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PET range is now available in Still &amp; Sparkling.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GB" sz="2000" b="1" i="1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Hildon’s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PET range is 100% recyclable and is designed for use in areas where glass cannot be used - leisure areas, spa’s, pool-sides, golf courses etc.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It’s available with both flat caps or pull push: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1 litre,750ml, 500ml or 330ml flat cap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</a:rPr>
              <a:t>500ml or 330ml PP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New sizes now launched, with same visual characteristics as the glass bottle, in 1litre and 750ml flat cap.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Designed for consumer use at home and for caterers with outside catering events – sports events, weddings, travel etc.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Carbonated options now include our 330ml, 500ml </a:t>
            </a:r>
            <a:b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 750ml products.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8229600" cy="1143000"/>
          </a:xfrm>
        </p:spPr>
        <p:txBody>
          <a:bodyPr/>
          <a:lstStyle/>
          <a:p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Hildon’s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PET Range</a:t>
            </a:r>
            <a:endParaRPr lang="en-GB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Hildon06\hildon-shared-drive\Debbie Jones\Pictures\Bottle shots\PET-range-1 line-no necklabel-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8143738" cy="4531766"/>
          </a:xfrm>
          <a:prstGeom prst="rect">
            <a:avLst/>
          </a:prstGeom>
          <a:noFill/>
        </p:spPr>
      </p:pic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8229600" cy="1143000"/>
          </a:xfrm>
        </p:spPr>
        <p:txBody>
          <a:bodyPr/>
          <a:lstStyle/>
          <a:p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The PET Range</a:t>
            </a:r>
            <a:endParaRPr lang="en-GB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8229600" cy="1143000"/>
          </a:xfrm>
        </p:spPr>
        <p:txBody>
          <a:bodyPr/>
          <a:lstStyle/>
          <a:p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Some</a:t>
            </a:r>
            <a:r>
              <a:rPr kumimoji="0" lang="en-GB" sz="3200" b="0" i="0" u="none" strike="noStrike" kern="0" cap="none" spc="0" normalizeH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of Our UK Partners</a:t>
            </a:r>
            <a:endParaRPr lang="en-GB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2" descr="\\hildon06\home$\alandawson\My Documents\My Pictures\logos_marrUK_logo_120x4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857375"/>
            <a:ext cx="20907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image00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75" y="1857375"/>
            <a:ext cx="24098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\\hildon06\home$\alandawson\My Documents\My Pictures\logo_m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3" y="4071938"/>
            <a:ext cx="32289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\\hildon06\home$\alandawson\My Documents\My Pictures\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5" y="1928813"/>
            <a:ext cx="1485900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\\hildon06\home$\alandawson\My Documents\My Pictures\Johansens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3" y="5143500"/>
            <a:ext cx="2160587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\\hildon06\home$\alandawson\My Documents\My Pictures\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2857500"/>
            <a:ext cx="18097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\\hildon06\home$\alandawson\My Documents\My Pictures\generic_title_300x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38" y="5857875"/>
            <a:ext cx="2762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\\hildon06\home$\alandawson\My Documents\My Pictures\banner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38" y="3000375"/>
            <a:ext cx="412591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72330" y="4214818"/>
            <a:ext cx="1394174" cy="187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5" descr="logo_prestige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57688" y="3952875"/>
            <a:ext cx="2500312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8229600" cy="1143000"/>
          </a:xfrm>
        </p:spPr>
        <p:txBody>
          <a:bodyPr/>
          <a:lstStyle/>
          <a:p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Hildon</a:t>
            </a:r>
            <a:r>
              <a:rPr kumimoji="0" lang="en-GB" sz="3200" b="0" i="0" u="none" strike="noStrike" kern="0" cap="none" spc="0" normalizeH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&amp; the Environment</a:t>
            </a:r>
            <a:endParaRPr lang="en-GB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Hildon from the ai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8229600" cy="1143000"/>
          </a:xfrm>
        </p:spPr>
        <p:txBody>
          <a:bodyPr/>
          <a:lstStyle/>
          <a:p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Hildon</a:t>
            </a:r>
            <a:r>
              <a:rPr kumimoji="0" lang="en-GB" sz="3200" b="0" i="0" u="none" strike="noStrike" kern="0" cap="none" spc="0" normalizeH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&amp; the Environment</a:t>
            </a:r>
            <a:endParaRPr lang="en-GB" sz="32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1447800"/>
            <a:ext cx="6477000" cy="519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140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Full-time environmental</a:t>
            </a:r>
            <a:r>
              <a:rPr kumimoji="0" lang="en-GB" sz="1400" u="none" strike="noStrike" kern="0" cap="none" spc="0" normalizeH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manager.</a:t>
            </a:r>
            <a:endParaRPr kumimoji="0" lang="en-GB" sz="1400" b="1" i="1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GB" sz="1400" b="1" i="1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Environmental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policy in place.</a:t>
            </a:r>
            <a:endParaRPr lang="en-GB" sz="1400" kern="0" dirty="0">
              <a:solidFill>
                <a:srgbClr val="333399">
                  <a:lumMod val="75000"/>
                </a:srgbClr>
              </a:solidFill>
              <a:latin typeface="Century Gothic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Worked with organisations such as the Carbon Trust , </a:t>
            </a:r>
            <a:r>
              <a:rPr kumimoji="0" lang="en-GB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Envirowise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b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and Olive.</a:t>
            </a:r>
            <a:b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Members of the Sustainable Business Partnership and reached the finals of the awards 2008.</a:t>
            </a:r>
            <a:b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Protect and encourage wildlife on our 150 acres of parkland.</a:t>
            </a:r>
            <a:b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Driven down our electrical usage by approx 16% 2008 V 2007 and 15% 2009 V 2008. 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	Achieved by: </a:t>
            </a:r>
            <a:endParaRPr lang="en-GB" sz="1400" kern="0" dirty="0">
              <a:solidFill>
                <a:srgbClr val="333399">
                  <a:lumMod val="75000"/>
                </a:srgbClr>
              </a:solidFill>
              <a:latin typeface="Century Gothic"/>
            </a:endParaRPr>
          </a:p>
          <a:p>
            <a:pPr marL="800100" lvl="1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	Good house keeping</a:t>
            </a:r>
          </a:p>
          <a:p>
            <a:pPr marL="800100" lvl="1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GB" sz="1400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	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Staff awareness</a:t>
            </a:r>
          </a:p>
          <a:p>
            <a:pPr marL="800100" lvl="1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GB" sz="1400" kern="0" dirty="0">
                <a:solidFill>
                  <a:srgbClr val="333399">
                    <a:lumMod val="75000"/>
                  </a:srgbClr>
                </a:solidFill>
                <a:latin typeface="Century Gothic"/>
              </a:rPr>
              <a:t>	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Investment in efficient machinery and processes</a:t>
            </a:r>
          </a:p>
          <a:p>
            <a:pPr marL="342000" lvl="0" indent="-342900" eaLnBrk="0" fontAlgn="base" hangingPunct="0">
              <a:spcBef>
                <a:spcPts val="336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 are a </a:t>
            </a:r>
            <a:r>
              <a:rPr kumimoji="0" lang="en-GB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Carbonneutral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 company.</a:t>
            </a:r>
          </a:p>
          <a:p>
            <a:pPr marL="342000" lvl="0" indent="-342900" eaLnBrk="0" fontAlgn="base" hangingPunct="0">
              <a:spcBef>
                <a:spcPts val="336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Continuous investment in our transport fleet. </a:t>
            </a:r>
          </a:p>
          <a:p>
            <a:pPr marL="342000" lvl="0" indent="-342900" eaLnBrk="0" fontAlgn="base" hangingPunct="0">
              <a:spcBef>
                <a:spcPts val="336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Modec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Electric vehicles on our fleet for London deliveries.</a:t>
            </a:r>
          </a:p>
          <a:p>
            <a:pPr marL="342000" lvl="0" indent="-342900" eaLnBrk="0" fontAlgn="base" hangingPunct="0">
              <a:spcBef>
                <a:spcPts val="336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Fleet is less than 3 years old and we always purchase the best performing emissions rated vehicles available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</p:txBody>
      </p:sp>
      <p:pic>
        <p:nvPicPr>
          <p:cNvPr id="14" name="Content Placeholder 3" descr="CN-Logo-new-27-6-jp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15200" y="2895600"/>
            <a:ext cx="945840" cy="1742338"/>
          </a:xfrm>
          <a:prstGeom prst="rect">
            <a:avLst/>
          </a:prstGeom>
        </p:spPr>
      </p:pic>
      <p:pic>
        <p:nvPicPr>
          <p:cNvPr id="15" name="Picture 6" descr="http://www.hildon.com/images/modec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5105400"/>
            <a:ext cx="1281256" cy="1056473"/>
          </a:xfrm>
          <a:prstGeom prst="rect">
            <a:avLst/>
          </a:prstGeom>
          <a:noFill/>
        </p:spPr>
      </p:pic>
      <p:pic>
        <p:nvPicPr>
          <p:cNvPr id="16" name="Picture 16" descr="http://www.hildon.com/uploads/media/SBP%20small.h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1295400"/>
            <a:ext cx="2019300" cy="114090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10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10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10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10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1000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369</Words>
  <Application>Microsoft Office PowerPoint</Application>
  <PresentationFormat>On-screen Show (4:3)</PresentationFormat>
  <Paragraphs>75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Background to Hildon</vt:lpstr>
      <vt:lpstr>Natural Mineral Water</vt:lpstr>
      <vt:lpstr>Glass Range</vt:lpstr>
      <vt:lpstr>Hildon’s PET Range</vt:lpstr>
      <vt:lpstr>The PET Range</vt:lpstr>
      <vt:lpstr>Some of Our UK Partners</vt:lpstr>
      <vt:lpstr>Hildon &amp; the Environment</vt:lpstr>
      <vt:lpstr>Hildon &amp; the Environment</vt:lpstr>
      <vt:lpstr>Hildon Packaging</vt:lpstr>
      <vt:lpstr>Some of Our US Partners</vt:lpstr>
      <vt:lpstr>FINE BEVERAGE LLC 1869 North University Drive Coral Springs, FL 33071 T. 561.756.6825 David Hanna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Devonport</dc:creator>
  <cp:lastModifiedBy>owner</cp:lastModifiedBy>
  <cp:revision>5</cp:revision>
  <dcterms:created xsi:type="dcterms:W3CDTF">2011-03-07T02:49:36Z</dcterms:created>
  <dcterms:modified xsi:type="dcterms:W3CDTF">2011-03-07T21:50:39Z</dcterms:modified>
</cp:coreProperties>
</file>